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35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5007D"/>
                </a:solidFill>
                <a:latin typeface="OpenSans-Extrabold"/>
                <a:cs typeface="OpenSans-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pc="5" dirty="0"/>
              <a:t>YOUR</a:t>
            </a:r>
            <a:r>
              <a:rPr spc="-50" dirty="0"/>
              <a:t> </a:t>
            </a:r>
            <a:r>
              <a:rPr spc="10" dirty="0"/>
              <a:t>LOGO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OpenSans-Extrabold"/>
                <a:cs typeface="OpenSans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5007D"/>
                </a:solidFill>
                <a:latin typeface="OpenSans-Extrabold"/>
                <a:cs typeface="OpenSans-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pc="5" dirty="0"/>
              <a:t>YOUR</a:t>
            </a:r>
            <a:r>
              <a:rPr spc="-50" dirty="0"/>
              <a:t> </a:t>
            </a:r>
            <a:r>
              <a:rPr spc="10" dirty="0"/>
              <a:t>LOGO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OpenSans-Extrabold"/>
                <a:cs typeface="OpenSans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5007D"/>
                </a:solidFill>
                <a:latin typeface="OpenSans-Extrabold"/>
                <a:cs typeface="OpenSans-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pc="5" dirty="0"/>
              <a:t>YOUR</a:t>
            </a:r>
            <a:r>
              <a:rPr spc="-50" dirty="0"/>
              <a:t> </a:t>
            </a:r>
            <a:r>
              <a:rPr spc="10" dirty="0"/>
              <a:t>LOGO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BB1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OpenSans-Extrabold"/>
                <a:cs typeface="OpenSans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5007D"/>
                </a:solidFill>
                <a:latin typeface="OpenSans-Extrabold"/>
                <a:cs typeface="OpenSans-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pc="5" dirty="0"/>
              <a:t>YOUR</a:t>
            </a:r>
            <a:r>
              <a:rPr spc="-50" dirty="0"/>
              <a:t> </a:t>
            </a:r>
            <a:r>
              <a:rPr spc="10" dirty="0"/>
              <a:t>LOGO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5007D"/>
                </a:solidFill>
                <a:latin typeface="OpenSans-Extrabold"/>
                <a:cs typeface="OpenSans-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pc="5" dirty="0"/>
              <a:t>YOUR</a:t>
            </a:r>
            <a:r>
              <a:rPr spc="-50" dirty="0"/>
              <a:t> </a:t>
            </a:r>
            <a:r>
              <a:rPr spc="10" dirty="0"/>
              <a:t>LOGO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869884" y="7047005"/>
            <a:ext cx="0" cy="295275"/>
          </a:xfrm>
          <a:custGeom>
            <a:avLst/>
            <a:gdLst/>
            <a:ahLst/>
            <a:cxnLst/>
            <a:rect l="l" t="t" r="r" b="b"/>
            <a:pathLst>
              <a:path h="295275">
                <a:moveTo>
                  <a:pt x="0" y="0"/>
                </a:moveTo>
                <a:lnTo>
                  <a:pt x="0" y="295198"/>
                </a:lnTo>
              </a:path>
            </a:pathLst>
          </a:custGeom>
          <a:ln w="3175">
            <a:solidFill>
              <a:srgbClr val="4A4A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2284" y="7084979"/>
            <a:ext cx="1453945" cy="2209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00604" y="3009918"/>
            <a:ext cx="6492191" cy="1518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OpenSans-Extrabold"/>
                <a:cs typeface="OpenSans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7300" y="2572725"/>
            <a:ext cx="9998798" cy="3093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337247" y="7073444"/>
            <a:ext cx="964565" cy="237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E5007D"/>
                </a:solidFill>
                <a:latin typeface="OpenSans-Extrabold"/>
                <a:cs typeface="OpenSans-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pc="5" dirty="0"/>
              <a:t>YOUR</a:t>
            </a:r>
            <a:r>
              <a:rPr spc="-50" dirty="0"/>
              <a:t> </a:t>
            </a:r>
            <a:r>
              <a:rPr spc="10" dirty="0"/>
              <a:t>LOGO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ploansharks.co.uk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ploansharks.co.uk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ploansharks.co.uk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ploansharks.co.uk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ploansharks.co.uk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ploansharks.co.uk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ploansharks.co.uk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6001" y="12"/>
            <a:ext cx="5345988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7300" y="1362618"/>
            <a:ext cx="4239895" cy="2551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3600" dirty="0">
                <a:solidFill>
                  <a:srgbClr val="BB1729"/>
                </a:solidFill>
              </a:rPr>
              <a:t>Empower your  </a:t>
            </a:r>
            <a:r>
              <a:rPr sz="3600" spc="-5" dirty="0">
                <a:solidFill>
                  <a:srgbClr val="BB1729"/>
                </a:solidFill>
              </a:rPr>
              <a:t>employees and  raise</a:t>
            </a:r>
            <a:r>
              <a:rPr sz="3600" spc="-95" dirty="0">
                <a:solidFill>
                  <a:srgbClr val="BB1729"/>
                </a:solidFill>
              </a:rPr>
              <a:t> </a:t>
            </a:r>
            <a:r>
              <a:rPr sz="3600" spc="-5" dirty="0">
                <a:solidFill>
                  <a:srgbClr val="BB1729"/>
                </a:solidFill>
              </a:rPr>
              <a:t>productivity</a:t>
            </a:r>
            <a:endParaRPr sz="3600"/>
          </a:p>
          <a:p>
            <a:pPr marL="12700" marR="459740">
              <a:lnSpc>
                <a:spcPct val="115799"/>
              </a:lnSpc>
              <a:spcBef>
                <a:spcPts val="490"/>
              </a:spcBef>
            </a:pPr>
            <a:r>
              <a:rPr sz="1800" spc="-5" dirty="0">
                <a:solidFill>
                  <a:srgbClr val="123653"/>
                </a:solidFill>
                <a:latin typeface="Open Sans"/>
                <a:cs typeface="Open Sans"/>
              </a:rPr>
              <a:t>The benefits of </a:t>
            </a:r>
            <a:r>
              <a:rPr sz="1800" dirty="0">
                <a:solidFill>
                  <a:srgbClr val="123653"/>
                </a:solidFill>
                <a:latin typeface="Open Sans"/>
                <a:cs typeface="Open Sans"/>
              </a:rPr>
              <a:t>partnering with</a:t>
            </a:r>
            <a:r>
              <a:rPr sz="1800" spc="-40" dirty="0">
                <a:solidFill>
                  <a:srgbClr val="123653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123653"/>
                </a:solidFill>
                <a:latin typeface="Open Sans"/>
                <a:cs typeface="Open Sans"/>
              </a:rPr>
              <a:t>a  </a:t>
            </a:r>
            <a:r>
              <a:rPr sz="1800" spc="-5" dirty="0">
                <a:solidFill>
                  <a:srgbClr val="123653"/>
                </a:solidFill>
                <a:latin typeface="Open Sans"/>
                <a:cs typeface="Open Sans"/>
              </a:rPr>
              <a:t>credit</a:t>
            </a:r>
            <a:r>
              <a:rPr sz="1800" spc="-10" dirty="0">
                <a:solidFill>
                  <a:srgbClr val="123653"/>
                </a:solidFill>
                <a:latin typeface="Open Sans"/>
                <a:cs typeface="Open Sans"/>
              </a:rPr>
              <a:t> </a:t>
            </a:r>
            <a:r>
              <a:rPr sz="1800" spc="-5" dirty="0">
                <a:solidFill>
                  <a:srgbClr val="123653"/>
                </a:solidFill>
                <a:latin typeface="Open Sans"/>
                <a:cs typeface="Open Sans"/>
              </a:rPr>
              <a:t>union.</a:t>
            </a:r>
            <a:endParaRPr sz="180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9900" y="4553627"/>
            <a:ext cx="3352800" cy="974626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55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3C3C3B"/>
                </a:solidFill>
                <a:latin typeface="Open Sans"/>
                <a:cs typeface="Open Sans"/>
              </a:rPr>
              <a:t>By:</a:t>
            </a:r>
            <a:endParaRPr sz="14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lang="en-GB" sz="1400" b="1" dirty="0">
                <a:solidFill>
                  <a:srgbClr val="123653"/>
                </a:solidFill>
                <a:latin typeface="Open Sans"/>
                <a:cs typeface="Open Sans"/>
              </a:rPr>
              <a:t>Wherry Dragon Credit Union </a:t>
            </a:r>
            <a:endParaRPr sz="14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 dirty="0">
              <a:latin typeface="Open Sans"/>
              <a:cs typeface="Open Sans"/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9AED3A0-05EE-4CE7-9B54-96C8BA99F4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0" y="5762625"/>
            <a:ext cx="4420552" cy="10969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1502" y="423506"/>
            <a:ext cx="3500501" cy="6398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91499" y="423505"/>
            <a:ext cx="3500754" cy="6398895"/>
          </a:xfrm>
          <a:custGeom>
            <a:avLst/>
            <a:gdLst/>
            <a:ahLst/>
            <a:cxnLst/>
            <a:rect l="l" t="t" r="r" b="b"/>
            <a:pathLst>
              <a:path w="3500754" h="6398895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6246406"/>
                </a:lnTo>
                <a:lnTo>
                  <a:pt x="7769" y="6294574"/>
                </a:lnTo>
                <a:lnTo>
                  <a:pt x="29405" y="6336409"/>
                </a:lnTo>
                <a:lnTo>
                  <a:pt x="62396" y="6369400"/>
                </a:lnTo>
                <a:lnTo>
                  <a:pt x="104231" y="6391036"/>
                </a:lnTo>
                <a:lnTo>
                  <a:pt x="152400" y="6398806"/>
                </a:lnTo>
                <a:lnTo>
                  <a:pt x="3500503" y="6398806"/>
                </a:lnTo>
              </a:path>
            </a:pathLst>
          </a:custGeom>
          <a:ln w="127000">
            <a:solidFill>
              <a:srgbClr val="1236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43899" y="360005"/>
            <a:ext cx="3348354" cy="127000"/>
          </a:xfrm>
          <a:custGeom>
            <a:avLst/>
            <a:gdLst/>
            <a:ahLst/>
            <a:cxnLst/>
            <a:rect l="l" t="t" r="r" b="b"/>
            <a:pathLst>
              <a:path w="3348354" h="127000">
                <a:moveTo>
                  <a:pt x="0" y="127000"/>
                </a:moveTo>
                <a:lnTo>
                  <a:pt x="3348103" y="127000"/>
                </a:lnTo>
                <a:lnTo>
                  <a:pt x="3348103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123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7300" y="497758"/>
            <a:ext cx="6008370" cy="202882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3600" spc="-5" dirty="0">
                <a:solidFill>
                  <a:srgbClr val="BB1729"/>
                </a:solidFill>
              </a:rPr>
              <a:t>We are </a:t>
            </a:r>
            <a:r>
              <a:rPr sz="3600" dirty="0">
                <a:solidFill>
                  <a:srgbClr val="BB1729"/>
                </a:solidFill>
              </a:rPr>
              <a:t>a </a:t>
            </a:r>
            <a:r>
              <a:rPr sz="3600" spc="-5" dirty="0">
                <a:solidFill>
                  <a:srgbClr val="BB1729"/>
                </a:solidFill>
              </a:rPr>
              <a:t>credit</a:t>
            </a:r>
            <a:r>
              <a:rPr sz="3600" spc="-20" dirty="0">
                <a:solidFill>
                  <a:srgbClr val="BB1729"/>
                </a:solidFill>
              </a:rPr>
              <a:t> </a:t>
            </a:r>
            <a:r>
              <a:rPr sz="3600" dirty="0">
                <a:solidFill>
                  <a:srgbClr val="BB1729"/>
                </a:solidFill>
              </a:rPr>
              <a:t>union</a:t>
            </a:r>
            <a:endParaRPr sz="3600"/>
          </a:p>
          <a:p>
            <a:pPr marL="12700" marR="5080">
              <a:lnSpc>
                <a:spcPct val="108300"/>
              </a:lnSpc>
              <a:spcBef>
                <a:spcPts val="245"/>
              </a:spcBef>
            </a:pPr>
            <a:r>
              <a:rPr sz="2000" dirty="0">
                <a:solidFill>
                  <a:srgbClr val="123653"/>
                </a:solidFill>
                <a:latin typeface="Open Sans"/>
                <a:cs typeface="Open Sans"/>
              </a:rPr>
              <a:t>As a </a:t>
            </a:r>
            <a:r>
              <a:rPr sz="2000" spc="-5" dirty="0">
                <a:solidFill>
                  <a:srgbClr val="123653"/>
                </a:solidFill>
                <a:latin typeface="Open Sans"/>
                <a:cs typeface="Open Sans"/>
              </a:rPr>
              <a:t>credit union, </a:t>
            </a:r>
            <a:r>
              <a:rPr sz="2000" dirty="0">
                <a:solidFill>
                  <a:srgbClr val="123653"/>
                </a:solidFill>
                <a:latin typeface="Open Sans"/>
                <a:cs typeface="Open Sans"/>
              </a:rPr>
              <a:t>we aim </a:t>
            </a:r>
            <a:r>
              <a:rPr sz="2000" spc="-5" dirty="0">
                <a:solidFill>
                  <a:srgbClr val="123653"/>
                </a:solidFill>
                <a:latin typeface="Open Sans"/>
                <a:cs typeface="Open Sans"/>
              </a:rPr>
              <a:t>to </a:t>
            </a:r>
            <a:r>
              <a:rPr sz="2000" dirty="0">
                <a:solidFill>
                  <a:srgbClr val="123653"/>
                </a:solidFill>
                <a:latin typeface="Open Sans"/>
                <a:cs typeface="Open Sans"/>
              </a:rPr>
              <a:t>put members </a:t>
            </a:r>
            <a:r>
              <a:rPr sz="2000" spc="-5" dirty="0">
                <a:solidFill>
                  <a:srgbClr val="123653"/>
                </a:solidFill>
                <a:latin typeface="Open Sans"/>
                <a:cs typeface="Open Sans"/>
              </a:rPr>
              <a:t>in  control of their own finances, </a:t>
            </a:r>
            <a:r>
              <a:rPr sz="2000" dirty="0">
                <a:solidFill>
                  <a:srgbClr val="123653"/>
                </a:solidFill>
                <a:latin typeface="Open Sans"/>
                <a:cs typeface="Open Sans"/>
              </a:rPr>
              <a:t>promoting </a:t>
            </a:r>
            <a:r>
              <a:rPr sz="2000" spc="-5" dirty="0">
                <a:solidFill>
                  <a:srgbClr val="123653"/>
                </a:solidFill>
                <a:latin typeface="Open Sans"/>
                <a:cs typeface="Open Sans"/>
              </a:rPr>
              <a:t>sound  </a:t>
            </a:r>
            <a:r>
              <a:rPr sz="2000" dirty="0">
                <a:solidFill>
                  <a:srgbClr val="123653"/>
                </a:solidFill>
                <a:latin typeface="Open Sans"/>
                <a:cs typeface="Open Sans"/>
              </a:rPr>
              <a:t>money management and </a:t>
            </a:r>
            <a:r>
              <a:rPr sz="2000" spc="-5" dirty="0">
                <a:solidFill>
                  <a:srgbClr val="123653"/>
                </a:solidFill>
                <a:latin typeface="Open Sans"/>
                <a:cs typeface="Open Sans"/>
              </a:rPr>
              <a:t>helping them </a:t>
            </a:r>
            <a:r>
              <a:rPr sz="2000" dirty="0">
                <a:solidFill>
                  <a:srgbClr val="123653"/>
                </a:solidFill>
                <a:latin typeface="Open Sans"/>
                <a:cs typeface="Open Sans"/>
              </a:rPr>
              <a:t>access  money</a:t>
            </a:r>
            <a:r>
              <a:rPr sz="2000" spc="-5" dirty="0">
                <a:solidFill>
                  <a:srgbClr val="123653"/>
                </a:solidFill>
                <a:latin typeface="Open Sans"/>
                <a:cs typeface="Open Sans"/>
              </a:rPr>
              <a:t> responsibly.</a:t>
            </a:r>
            <a:endParaRPr sz="2000"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45068" y="7048679"/>
            <a:ext cx="3442970" cy="29083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115"/>
              </a:spcBef>
            </a:pP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This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presentation has been produced in </a:t>
            </a: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association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with the Stop </a:t>
            </a: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Loan 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Sharks initiative, for </a:t>
            </a: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more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information visit</a:t>
            </a:r>
            <a:r>
              <a:rPr sz="800" spc="-10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3C3C3B"/>
                </a:solidFill>
                <a:latin typeface="Open Sans"/>
                <a:cs typeface="Open Sans"/>
                <a:hlinkClick r:id="rId3"/>
              </a:rPr>
              <a:t>www.stoploansharks.co.uk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9337247" y="7073444"/>
            <a:ext cx="964565" cy="211595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9"/>
              </a:spcBef>
            </a:pPr>
            <a:endParaRPr spc="10" dirty="0"/>
          </a:p>
        </p:txBody>
      </p:sp>
      <p:sp>
        <p:nvSpPr>
          <p:cNvPr id="6" name="object 6"/>
          <p:cNvSpPr txBox="1"/>
          <p:nvPr/>
        </p:nvSpPr>
        <p:spPr>
          <a:xfrm>
            <a:off x="347300" y="2830926"/>
            <a:ext cx="5715000" cy="19266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755" marR="5080" indent="-186690">
              <a:lnSpc>
                <a:spcPct val="101800"/>
              </a:lnSpc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lang="en-GB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began as Norwich City Council Employees Credit Union in 1992 and expanded to cover all Norfolk Local Authorities in 2005</a:t>
            </a:r>
            <a:r>
              <a:rPr lang="en-US" sz="1800" dirty="0">
                <a:solidFill>
                  <a:srgbClr val="3C3C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sz="1600" dirty="0">
              <a:latin typeface="Open Sans"/>
              <a:cs typeface="Open Sans"/>
            </a:endParaRPr>
          </a:p>
          <a:p>
            <a:pPr marL="198755" marR="5080" indent="-186690">
              <a:lnSpc>
                <a:spcPct val="101800"/>
              </a:lnSpc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sz="1800" dirty="0">
                <a:latin typeface="Open Sans"/>
                <a:cs typeface="Open Sans"/>
              </a:rPr>
              <a:t>Our payroll </a:t>
            </a:r>
            <a:r>
              <a:rPr sz="1800" spc="-5" dirty="0">
                <a:latin typeface="Open Sans"/>
                <a:cs typeface="Open Sans"/>
              </a:rPr>
              <a:t>saving</a:t>
            </a:r>
            <a:r>
              <a:rPr lang="en-GB" spc="-5" dirty="0">
                <a:latin typeface="Open Sans"/>
                <a:cs typeface="Open Sans"/>
              </a:rPr>
              <a:t> and</a:t>
            </a:r>
            <a:r>
              <a:rPr sz="1800" spc="-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loan</a:t>
            </a:r>
            <a:r>
              <a:rPr lang="en-GB" spc="-5" dirty="0">
                <a:latin typeface="Open Sans"/>
                <a:cs typeface="Open Sans"/>
              </a:rPr>
              <a:t> </a:t>
            </a:r>
            <a:r>
              <a:rPr sz="1800" spc="-5" dirty="0">
                <a:latin typeface="Open Sans"/>
                <a:cs typeface="Open Sans"/>
              </a:rPr>
              <a:t>services can  make </a:t>
            </a:r>
            <a:r>
              <a:rPr sz="1800" dirty="0">
                <a:latin typeface="Open Sans"/>
                <a:cs typeface="Open Sans"/>
              </a:rPr>
              <a:t>a </a:t>
            </a:r>
            <a:r>
              <a:rPr sz="1800" spc="-5" dirty="0">
                <a:latin typeface="Open Sans"/>
                <a:cs typeface="Open Sans"/>
              </a:rPr>
              <a:t>significant </a:t>
            </a:r>
            <a:r>
              <a:rPr sz="1800" dirty="0">
                <a:latin typeface="Open Sans"/>
                <a:cs typeface="Open Sans"/>
              </a:rPr>
              <a:t>improvement </a:t>
            </a:r>
            <a:r>
              <a:rPr sz="1800" spc="-5" dirty="0">
                <a:latin typeface="Open Sans"/>
                <a:cs typeface="Open Sans"/>
              </a:rPr>
              <a:t>to </a:t>
            </a:r>
            <a:r>
              <a:rPr sz="1800" dirty="0">
                <a:latin typeface="Open Sans"/>
                <a:cs typeface="Open Sans"/>
              </a:rPr>
              <a:t>your </a:t>
            </a:r>
            <a:r>
              <a:rPr sz="1800" spc="-5" dirty="0">
                <a:latin typeface="Open Sans"/>
                <a:cs typeface="Open Sans"/>
              </a:rPr>
              <a:t>employees’  mental </a:t>
            </a:r>
            <a:r>
              <a:rPr sz="1800" dirty="0">
                <a:latin typeface="Open Sans"/>
                <a:cs typeface="Open Sans"/>
              </a:rPr>
              <a:t>health </a:t>
            </a:r>
            <a:r>
              <a:rPr sz="1800" spc="-5" dirty="0">
                <a:latin typeface="Open Sans"/>
                <a:cs typeface="Open Sans"/>
              </a:rPr>
              <a:t>and</a:t>
            </a:r>
            <a:r>
              <a:rPr sz="1800" spc="-15" dirty="0">
                <a:latin typeface="Open Sans"/>
                <a:cs typeface="Open Sans"/>
              </a:rPr>
              <a:t> </a:t>
            </a:r>
            <a:r>
              <a:rPr sz="1800" dirty="0">
                <a:latin typeface="Open Sans"/>
                <a:cs typeface="Open Sans"/>
              </a:rPr>
              <a:t>productivity.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AC289802-289C-402D-9EC6-3D920B4F01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247" y="5708087"/>
            <a:ext cx="1220380" cy="16314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1502" y="423506"/>
            <a:ext cx="3500501" cy="638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91500" y="423505"/>
            <a:ext cx="3500754" cy="6398895"/>
          </a:xfrm>
          <a:custGeom>
            <a:avLst/>
            <a:gdLst/>
            <a:ahLst/>
            <a:cxnLst/>
            <a:rect l="l" t="t" r="r" b="b"/>
            <a:pathLst>
              <a:path w="3500754" h="6398895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6246406"/>
                </a:lnTo>
                <a:lnTo>
                  <a:pt x="7769" y="6294574"/>
                </a:lnTo>
                <a:lnTo>
                  <a:pt x="29405" y="6336409"/>
                </a:lnTo>
                <a:lnTo>
                  <a:pt x="62396" y="6369400"/>
                </a:lnTo>
                <a:lnTo>
                  <a:pt x="104231" y="6391036"/>
                </a:lnTo>
                <a:lnTo>
                  <a:pt x="152400" y="6398806"/>
                </a:lnTo>
                <a:lnTo>
                  <a:pt x="3500502" y="6398806"/>
                </a:lnTo>
              </a:path>
            </a:pathLst>
          </a:custGeom>
          <a:ln w="127000">
            <a:solidFill>
              <a:srgbClr val="1236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43900" y="360005"/>
            <a:ext cx="3348354" cy="127000"/>
          </a:xfrm>
          <a:custGeom>
            <a:avLst/>
            <a:gdLst/>
            <a:ahLst/>
            <a:cxnLst/>
            <a:rect l="l" t="t" r="r" b="b"/>
            <a:pathLst>
              <a:path w="3348354" h="127000">
                <a:moveTo>
                  <a:pt x="0" y="127000"/>
                </a:moveTo>
                <a:lnTo>
                  <a:pt x="3348102" y="127000"/>
                </a:lnTo>
                <a:lnTo>
                  <a:pt x="3348102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123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7300" y="599926"/>
            <a:ext cx="6177280" cy="164147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340"/>
              </a:spcBef>
            </a:pPr>
            <a:r>
              <a:rPr sz="3600" dirty="0">
                <a:solidFill>
                  <a:srgbClr val="BB1729"/>
                </a:solidFill>
              </a:rPr>
              <a:t>The </a:t>
            </a:r>
            <a:r>
              <a:rPr sz="3600" spc="-5" dirty="0">
                <a:solidFill>
                  <a:srgbClr val="BB1729"/>
                </a:solidFill>
              </a:rPr>
              <a:t>financial wellbeing of  </a:t>
            </a:r>
            <a:r>
              <a:rPr sz="3600" dirty="0">
                <a:solidFill>
                  <a:srgbClr val="BB1729"/>
                </a:solidFill>
              </a:rPr>
              <a:t>your </a:t>
            </a:r>
            <a:r>
              <a:rPr sz="3600" spc="-5" dirty="0">
                <a:solidFill>
                  <a:srgbClr val="BB1729"/>
                </a:solidFill>
              </a:rPr>
              <a:t>employees is </a:t>
            </a:r>
            <a:r>
              <a:rPr sz="3600" dirty="0">
                <a:solidFill>
                  <a:srgbClr val="BB1729"/>
                </a:solidFill>
              </a:rPr>
              <a:t>vital –  </a:t>
            </a:r>
            <a:r>
              <a:rPr sz="3600" spc="-5" dirty="0">
                <a:solidFill>
                  <a:srgbClr val="BB1729"/>
                </a:solidFill>
              </a:rPr>
              <a:t>for </a:t>
            </a:r>
            <a:r>
              <a:rPr sz="3600" dirty="0">
                <a:solidFill>
                  <a:srgbClr val="BB1729"/>
                </a:solidFill>
              </a:rPr>
              <a:t>them </a:t>
            </a:r>
            <a:r>
              <a:rPr sz="3600" spc="-5" dirty="0">
                <a:solidFill>
                  <a:srgbClr val="BB1729"/>
                </a:solidFill>
              </a:rPr>
              <a:t>and even for</a:t>
            </a:r>
            <a:r>
              <a:rPr sz="3600" spc="-70" dirty="0">
                <a:solidFill>
                  <a:srgbClr val="BB1729"/>
                </a:solidFill>
              </a:rPr>
              <a:t> </a:t>
            </a:r>
            <a:r>
              <a:rPr sz="3600" dirty="0">
                <a:solidFill>
                  <a:srgbClr val="BB1729"/>
                </a:solidFill>
              </a:rPr>
              <a:t>you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1945068" y="7048679"/>
            <a:ext cx="3442970" cy="29083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115"/>
              </a:spcBef>
            </a:pP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This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presentation has been produced in </a:t>
            </a: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association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with the Stop </a:t>
            </a: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Loan 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Sharks initiative, for </a:t>
            </a: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more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information visit</a:t>
            </a:r>
            <a:r>
              <a:rPr sz="800" spc="-10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3C3C3B"/>
                </a:solidFill>
                <a:latin typeface="Open Sans"/>
                <a:cs typeface="Open Sans"/>
                <a:hlinkClick r:id="rId3"/>
              </a:rPr>
              <a:t>www.stoploansharks.co.uk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pc="5" dirty="0"/>
              <a:t>YOUR</a:t>
            </a:r>
            <a:r>
              <a:rPr spc="-50" dirty="0"/>
              <a:t> </a:t>
            </a:r>
            <a:r>
              <a:rPr spc="10" dirty="0"/>
              <a:t>LOGO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7300" y="2246726"/>
            <a:ext cx="6485255" cy="390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9120">
              <a:lnSpc>
                <a:spcPct val="1083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123653"/>
                </a:solidFill>
                <a:latin typeface="Open Sans"/>
                <a:cs typeface="Open Sans"/>
              </a:rPr>
              <a:t>The impact of </a:t>
            </a:r>
            <a:r>
              <a:rPr sz="2000" b="1" dirty="0">
                <a:solidFill>
                  <a:srgbClr val="123653"/>
                </a:solidFill>
                <a:latin typeface="Open Sans"/>
                <a:cs typeface="Open Sans"/>
              </a:rPr>
              <a:t>debt </a:t>
            </a:r>
            <a:r>
              <a:rPr sz="2000" b="1" spc="-5" dirty="0">
                <a:solidFill>
                  <a:srgbClr val="123653"/>
                </a:solidFill>
                <a:latin typeface="Open Sans"/>
                <a:cs typeface="Open Sans"/>
              </a:rPr>
              <a:t>upon </a:t>
            </a:r>
            <a:r>
              <a:rPr sz="2000" b="1" dirty="0">
                <a:solidFill>
                  <a:srgbClr val="123653"/>
                </a:solidFill>
                <a:latin typeface="Open Sans"/>
                <a:cs typeface="Open Sans"/>
              </a:rPr>
              <a:t>an </a:t>
            </a:r>
            <a:r>
              <a:rPr sz="2000" b="1" spc="-5" dirty="0">
                <a:solidFill>
                  <a:srgbClr val="123653"/>
                </a:solidFill>
                <a:latin typeface="Open Sans"/>
                <a:cs typeface="Open Sans"/>
              </a:rPr>
              <a:t>individual’s health  is now </a:t>
            </a:r>
            <a:r>
              <a:rPr sz="2000" b="1" dirty="0">
                <a:solidFill>
                  <a:srgbClr val="123653"/>
                </a:solidFill>
                <a:latin typeface="Open Sans"/>
                <a:cs typeface="Open Sans"/>
              </a:rPr>
              <a:t>well-researched and widely</a:t>
            </a:r>
            <a:r>
              <a:rPr sz="2000" b="1" spc="-50" dirty="0">
                <a:solidFill>
                  <a:srgbClr val="123653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123653"/>
                </a:solidFill>
                <a:latin typeface="Open Sans"/>
                <a:cs typeface="Open Sans"/>
              </a:rPr>
              <a:t>accepted.</a:t>
            </a:r>
            <a:endParaRPr sz="2000">
              <a:latin typeface="Open Sans"/>
              <a:cs typeface="Open Sans"/>
            </a:endParaRPr>
          </a:p>
          <a:p>
            <a:pPr marL="12700" marR="466725">
              <a:lnSpc>
                <a:spcPct val="108300"/>
              </a:lnSpc>
            </a:pPr>
            <a:r>
              <a:rPr sz="2000" b="1" spc="-5" dirty="0">
                <a:solidFill>
                  <a:srgbClr val="123653"/>
                </a:solidFill>
                <a:latin typeface="Open Sans"/>
                <a:cs typeface="Open Sans"/>
              </a:rPr>
              <a:t>Research </a:t>
            </a:r>
            <a:r>
              <a:rPr sz="2000" b="1" dirty="0">
                <a:solidFill>
                  <a:srgbClr val="123653"/>
                </a:solidFill>
                <a:latin typeface="Open Sans"/>
                <a:cs typeface="Open Sans"/>
              </a:rPr>
              <a:t>also </a:t>
            </a:r>
            <a:r>
              <a:rPr sz="2000" b="1" spc="-5" dirty="0">
                <a:solidFill>
                  <a:srgbClr val="123653"/>
                </a:solidFill>
                <a:latin typeface="Open Sans"/>
                <a:cs typeface="Open Sans"/>
              </a:rPr>
              <a:t>shows this can </a:t>
            </a:r>
            <a:r>
              <a:rPr sz="2000" b="1" dirty="0">
                <a:solidFill>
                  <a:srgbClr val="123653"/>
                </a:solidFill>
                <a:latin typeface="Open Sans"/>
                <a:cs typeface="Open Sans"/>
              </a:rPr>
              <a:t>directly </a:t>
            </a:r>
            <a:r>
              <a:rPr sz="2000" b="1" spc="-5" dirty="0">
                <a:solidFill>
                  <a:srgbClr val="123653"/>
                </a:solidFill>
                <a:latin typeface="Open Sans"/>
                <a:cs typeface="Open Sans"/>
              </a:rPr>
              <a:t>affect the  </a:t>
            </a:r>
            <a:r>
              <a:rPr sz="2000" b="1" dirty="0">
                <a:solidFill>
                  <a:srgbClr val="123653"/>
                </a:solidFill>
                <a:latin typeface="Open Sans"/>
                <a:cs typeface="Open Sans"/>
              </a:rPr>
              <a:t>ability </a:t>
            </a:r>
            <a:r>
              <a:rPr sz="2000" b="1" spc="-5" dirty="0">
                <a:solidFill>
                  <a:srgbClr val="123653"/>
                </a:solidFill>
                <a:latin typeface="Open Sans"/>
                <a:cs typeface="Open Sans"/>
              </a:rPr>
              <a:t>to focus </a:t>
            </a:r>
            <a:r>
              <a:rPr sz="2000" b="1" dirty="0">
                <a:solidFill>
                  <a:srgbClr val="123653"/>
                </a:solidFill>
                <a:latin typeface="Open Sans"/>
                <a:cs typeface="Open Sans"/>
              </a:rPr>
              <a:t>and work</a:t>
            </a:r>
            <a:r>
              <a:rPr sz="2000" b="1" spc="-15" dirty="0">
                <a:solidFill>
                  <a:srgbClr val="123653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123653"/>
                </a:solidFill>
                <a:latin typeface="Open Sans"/>
                <a:cs typeface="Open Sans"/>
              </a:rPr>
              <a:t>effectively.</a:t>
            </a:r>
            <a:endParaRPr sz="20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Open Sans"/>
              <a:cs typeface="Open Sans"/>
            </a:endParaRPr>
          </a:p>
          <a:p>
            <a:pPr marL="198755" indent="-186690">
              <a:lnSpc>
                <a:spcPct val="100000"/>
              </a:lnSpc>
              <a:spcBef>
                <a:spcPts val="5"/>
              </a:spcBef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Financial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worries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affect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both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mental and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physical</a:t>
            </a:r>
            <a:r>
              <a:rPr sz="1800" spc="-4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health</a:t>
            </a:r>
            <a:endParaRPr sz="18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BB1729"/>
              </a:buClr>
              <a:buFont typeface="Faricy New"/>
              <a:buChar char="•"/>
            </a:pPr>
            <a:endParaRPr sz="1600">
              <a:latin typeface="Open Sans"/>
              <a:cs typeface="Open Sans"/>
            </a:endParaRPr>
          </a:p>
          <a:p>
            <a:pPr marL="198755" indent="-186690">
              <a:lnSpc>
                <a:spcPct val="100000"/>
              </a:lnSpc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Ability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to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work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can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be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significantly reduced</a:t>
            </a:r>
            <a:endParaRPr sz="18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B1729"/>
              </a:buClr>
              <a:buFont typeface="Faricy New"/>
              <a:buChar char="•"/>
            </a:pPr>
            <a:endParaRPr sz="1600">
              <a:latin typeface="Open Sans"/>
              <a:cs typeface="Open Sans"/>
            </a:endParaRPr>
          </a:p>
          <a:p>
            <a:pPr marL="198755" marR="409575" indent="-186690">
              <a:lnSpc>
                <a:spcPct val="101800"/>
              </a:lnSpc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Stress of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money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worries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may even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lead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to absenteeism  and</a:t>
            </a:r>
            <a:r>
              <a:rPr sz="18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presenteeism</a:t>
            </a:r>
            <a:endParaRPr sz="18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BB1729"/>
              </a:buClr>
              <a:buFont typeface="Faricy New"/>
              <a:buChar char="•"/>
            </a:pPr>
            <a:endParaRPr sz="1600">
              <a:latin typeface="Open Sans"/>
              <a:cs typeface="Open Sans"/>
            </a:endParaRPr>
          </a:p>
          <a:p>
            <a:pPr marL="198755" indent="-186690">
              <a:lnSpc>
                <a:spcPct val="100000"/>
              </a:lnSpc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Those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with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money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issues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are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unlikely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to make them</a:t>
            </a:r>
            <a:r>
              <a:rPr sz="1800" spc="-6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known</a:t>
            </a:r>
            <a:endParaRPr sz="1800">
              <a:latin typeface="Open Sans"/>
              <a:cs typeface="Open Sans"/>
            </a:endParaRP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E44C7213-DA1C-409A-B5DE-FB3658DCC9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247" y="5708087"/>
            <a:ext cx="1220380" cy="16314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1502" y="423506"/>
            <a:ext cx="3500501" cy="6382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91500" y="423505"/>
            <a:ext cx="3500754" cy="6398895"/>
          </a:xfrm>
          <a:custGeom>
            <a:avLst/>
            <a:gdLst/>
            <a:ahLst/>
            <a:cxnLst/>
            <a:rect l="l" t="t" r="r" b="b"/>
            <a:pathLst>
              <a:path w="3500754" h="6398895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6246406"/>
                </a:lnTo>
                <a:lnTo>
                  <a:pt x="7769" y="6294574"/>
                </a:lnTo>
                <a:lnTo>
                  <a:pt x="29405" y="6336409"/>
                </a:lnTo>
                <a:lnTo>
                  <a:pt x="62396" y="6369400"/>
                </a:lnTo>
                <a:lnTo>
                  <a:pt x="104231" y="6391036"/>
                </a:lnTo>
                <a:lnTo>
                  <a:pt x="152400" y="6398806"/>
                </a:lnTo>
                <a:lnTo>
                  <a:pt x="3500502" y="6398806"/>
                </a:lnTo>
              </a:path>
            </a:pathLst>
          </a:custGeom>
          <a:ln w="127000">
            <a:solidFill>
              <a:srgbClr val="1236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43900" y="360005"/>
            <a:ext cx="3348354" cy="127000"/>
          </a:xfrm>
          <a:custGeom>
            <a:avLst/>
            <a:gdLst/>
            <a:ahLst/>
            <a:cxnLst/>
            <a:rect l="l" t="t" r="r" b="b"/>
            <a:pathLst>
              <a:path w="3348354" h="127000">
                <a:moveTo>
                  <a:pt x="0" y="127000"/>
                </a:moveTo>
                <a:lnTo>
                  <a:pt x="3348102" y="127000"/>
                </a:lnTo>
                <a:lnTo>
                  <a:pt x="3348102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123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7300" y="599926"/>
            <a:ext cx="5951220" cy="212979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1577975">
              <a:lnSpc>
                <a:spcPts val="4200"/>
              </a:lnSpc>
              <a:spcBef>
                <a:spcPts val="340"/>
              </a:spcBef>
            </a:pPr>
            <a:r>
              <a:rPr sz="3600" spc="-5" dirty="0">
                <a:solidFill>
                  <a:srgbClr val="BB1729"/>
                </a:solidFill>
              </a:rPr>
              <a:t>Loan sharks in</a:t>
            </a:r>
            <a:r>
              <a:rPr sz="3600" spc="-85" dirty="0">
                <a:solidFill>
                  <a:srgbClr val="BB1729"/>
                </a:solidFill>
              </a:rPr>
              <a:t> </a:t>
            </a:r>
            <a:r>
              <a:rPr sz="3600" dirty="0">
                <a:solidFill>
                  <a:srgbClr val="BB1729"/>
                </a:solidFill>
              </a:rPr>
              <a:t>the  </a:t>
            </a:r>
            <a:r>
              <a:rPr sz="3600" spc="-5" dirty="0">
                <a:solidFill>
                  <a:srgbClr val="BB1729"/>
                </a:solidFill>
              </a:rPr>
              <a:t>workplace</a:t>
            </a:r>
            <a:endParaRPr sz="3600"/>
          </a:p>
          <a:p>
            <a:pPr marL="12700" marR="5080">
              <a:lnSpc>
                <a:spcPct val="108300"/>
              </a:lnSpc>
              <a:spcBef>
                <a:spcPts val="125"/>
              </a:spcBef>
            </a:pPr>
            <a:r>
              <a:rPr sz="2000" spc="-5" dirty="0">
                <a:solidFill>
                  <a:srgbClr val="123653"/>
                </a:solidFill>
                <a:latin typeface="Open Sans"/>
                <a:cs typeface="Open Sans"/>
              </a:rPr>
              <a:t>If there is lending of significant sums of </a:t>
            </a:r>
            <a:r>
              <a:rPr sz="2000" dirty="0">
                <a:solidFill>
                  <a:srgbClr val="123653"/>
                </a:solidFill>
                <a:latin typeface="Open Sans"/>
                <a:cs typeface="Open Sans"/>
              </a:rPr>
              <a:t>money  within your </a:t>
            </a:r>
            <a:r>
              <a:rPr sz="2000" spc="-5" dirty="0">
                <a:solidFill>
                  <a:srgbClr val="123653"/>
                </a:solidFill>
                <a:latin typeface="Open Sans"/>
                <a:cs typeface="Open Sans"/>
              </a:rPr>
              <a:t>staff, </a:t>
            </a:r>
            <a:r>
              <a:rPr sz="2000" dirty="0">
                <a:solidFill>
                  <a:srgbClr val="123653"/>
                </a:solidFill>
                <a:latin typeface="Open Sans"/>
                <a:cs typeface="Open Sans"/>
              </a:rPr>
              <a:t>you will most </a:t>
            </a:r>
            <a:r>
              <a:rPr sz="2000" spc="-5" dirty="0">
                <a:solidFill>
                  <a:srgbClr val="123653"/>
                </a:solidFill>
                <a:latin typeface="Open Sans"/>
                <a:cs typeface="Open Sans"/>
              </a:rPr>
              <a:t>likely </a:t>
            </a:r>
            <a:r>
              <a:rPr sz="2000" dirty="0">
                <a:solidFill>
                  <a:srgbClr val="123653"/>
                </a:solidFill>
                <a:latin typeface="Open Sans"/>
                <a:cs typeface="Open Sans"/>
              </a:rPr>
              <a:t>be  </a:t>
            </a:r>
            <a:r>
              <a:rPr sz="2000" spc="-5" dirty="0">
                <a:solidFill>
                  <a:srgbClr val="123653"/>
                </a:solidFill>
                <a:latin typeface="Open Sans"/>
                <a:cs typeface="Open Sans"/>
              </a:rPr>
              <a:t>unaware of</a:t>
            </a:r>
            <a:r>
              <a:rPr sz="2000" spc="-10" dirty="0">
                <a:solidFill>
                  <a:srgbClr val="123653"/>
                </a:solidFill>
                <a:latin typeface="Open Sans"/>
                <a:cs typeface="Open Sans"/>
              </a:rPr>
              <a:t> </a:t>
            </a:r>
            <a:r>
              <a:rPr sz="2000" spc="-5" dirty="0">
                <a:solidFill>
                  <a:srgbClr val="123653"/>
                </a:solidFill>
                <a:latin typeface="Open Sans"/>
                <a:cs typeface="Open Sans"/>
              </a:rPr>
              <a:t>it.</a:t>
            </a:r>
            <a:endParaRPr sz="2000"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45068" y="7048679"/>
            <a:ext cx="3442970" cy="29083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115"/>
              </a:spcBef>
            </a:pP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This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presentation has been produced in </a:t>
            </a: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association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with the Stop </a:t>
            </a: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Loan 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Sharks initiative, for </a:t>
            </a: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more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information visit</a:t>
            </a:r>
            <a:r>
              <a:rPr sz="800" spc="-10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3C3C3B"/>
                </a:solidFill>
                <a:latin typeface="Open Sans"/>
                <a:cs typeface="Open Sans"/>
                <a:hlinkClick r:id="rId3"/>
              </a:rPr>
              <a:t>www.stoploansharks.co.uk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pc="5" dirty="0"/>
              <a:t>YOUR</a:t>
            </a:r>
            <a:r>
              <a:rPr spc="-50" dirty="0"/>
              <a:t> </a:t>
            </a:r>
            <a:r>
              <a:rPr spc="10" dirty="0"/>
              <a:t>LOGO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7300" y="3034126"/>
            <a:ext cx="6130290" cy="197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755" indent="-186690">
              <a:lnSpc>
                <a:spcPct val="100000"/>
              </a:lnSpc>
              <a:spcBef>
                <a:spcPts val="100"/>
              </a:spcBef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This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would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typically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be a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sackable</a:t>
            </a:r>
            <a:r>
              <a:rPr sz="18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offence</a:t>
            </a:r>
            <a:endParaRPr sz="18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B1729"/>
              </a:buClr>
              <a:buFont typeface="Faricy New"/>
              <a:buChar char="•"/>
            </a:pPr>
            <a:endParaRPr sz="1600">
              <a:latin typeface="Open Sans"/>
              <a:cs typeface="Open Sans"/>
            </a:endParaRPr>
          </a:p>
          <a:p>
            <a:pPr marL="198755" marR="5080" indent="-186690">
              <a:lnSpc>
                <a:spcPct val="101800"/>
              </a:lnSpc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This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kind of lending is not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simply money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passed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around 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between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friends</a:t>
            </a:r>
            <a:endParaRPr sz="18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B1729"/>
              </a:buClr>
              <a:buFont typeface="Faricy New"/>
              <a:buChar char="•"/>
            </a:pPr>
            <a:endParaRPr sz="1600">
              <a:latin typeface="Open Sans"/>
              <a:cs typeface="Open Sans"/>
            </a:endParaRPr>
          </a:p>
          <a:p>
            <a:pPr marL="198755" marR="541020" indent="-186690">
              <a:lnSpc>
                <a:spcPct val="101800"/>
              </a:lnSpc>
              <a:spcBef>
                <a:spcPts val="5"/>
              </a:spcBef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Staff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that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lend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colleagues money could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be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exerting 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power over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those they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have lent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money</a:t>
            </a:r>
            <a:r>
              <a:rPr sz="1800" spc="-2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to</a:t>
            </a:r>
            <a:endParaRPr sz="1800">
              <a:latin typeface="Open Sans"/>
              <a:cs typeface="Open Sans"/>
            </a:endParaRP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F2F65CB8-BDE3-4282-A551-A02AD029E1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247" y="5708087"/>
            <a:ext cx="1220380" cy="16314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300" y="497758"/>
            <a:ext cx="6269990" cy="136842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3600" spc="-5" dirty="0">
                <a:solidFill>
                  <a:srgbClr val="BB1729"/>
                </a:solidFill>
              </a:rPr>
              <a:t>How can </a:t>
            </a:r>
            <a:r>
              <a:rPr sz="3600" dirty="0">
                <a:solidFill>
                  <a:srgbClr val="BB1729"/>
                </a:solidFill>
              </a:rPr>
              <a:t>you </a:t>
            </a:r>
            <a:r>
              <a:rPr sz="3600" spc="-5" dirty="0">
                <a:solidFill>
                  <a:srgbClr val="BB1729"/>
                </a:solidFill>
              </a:rPr>
              <a:t>address</a:t>
            </a:r>
            <a:r>
              <a:rPr sz="3600" spc="-75" dirty="0">
                <a:solidFill>
                  <a:srgbClr val="BB1729"/>
                </a:solidFill>
              </a:rPr>
              <a:t> </a:t>
            </a:r>
            <a:r>
              <a:rPr sz="3600" dirty="0">
                <a:solidFill>
                  <a:srgbClr val="BB1729"/>
                </a:solidFill>
              </a:rPr>
              <a:t>this?</a:t>
            </a:r>
            <a:endParaRPr sz="3600"/>
          </a:p>
          <a:p>
            <a:pPr marL="12700" marR="101600">
              <a:lnSpc>
                <a:spcPct val="108300"/>
              </a:lnSpc>
              <a:spcBef>
                <a:spcPts val="245"/>
              </a:spcBef>
            </a:pPr>
            <a:r>
              <a:rPr sz="2000" dirty="0">
                <a:solidFill>
                  <a:srgbClr val="123653"/>
                </a:solidFill>
                <a:latin typeface="Open Sans"/>
                <a:cs typeface="Open Sans"/>
              </a:rPr>
              <a:t>Understanding </a:t>
            </a:r>
            <a:r>
              <a:rPr sz="2000" spc="-5" dirty="0">
                <a:solidFill>
                  <a:srgbClr val="123653"/>
                </a:solidFill>
                <a:latin typeface="Open Sans"/>
                <a:cs typeface="Open Sans"/>
              </a:rPr>
              <a:t>that financial stability </a:t>
            </a:r>
            <a:r>
              <a:rPr sz="2000" dirty="0">
                <a:solidFill>
                  <a:srgbClr val="123653"/>
                </a:solidFill>
                <a:latin typeface="Open Sans"/>
                <a:cs typeface="Open Sans"/>
              </a:rPr>
              <a:t>may be an  </a:t>
            </a:r>
            <a:r>
              <a:rPr sz="2000" spc="-5" dirty="0">
                <a:solidFill>
                  <a:srgbClr val="123653"/>
                </a:solidFill>
                <a:latin typeface="Open Sans"/>
                <a:cs typeface="Open Sans"/>
              </a:rPr>
              <a:t>issue for </a:t>
            </a:r>
            <a:r>
              <a:rPr sz="2000" dirty="0">
                <a:solidFill>
                  <a:srgbClr val="123653"/>
                </a:solidFill>
                <a:latin typeface="Open Sans"/>
                <a:cs typeface="Open Sans"/>
              </a:rPr>
              <a:t>your workforce </a:t>
            </a:r>
            <a:r>
              <a:rPr sz="2000" spc="-5" dirty="0">
                <a:solidFill>
                  <a:srgbClr val="123653"/>
                </a:solidFill>
                <a:latin typeface="Open Sans"/>
                <a:cs typeface="Open Sans"/>
              </a:rPr>
              <a:t>is the first</a:t>
            </a:r>
            <a:r>
              <a:rPr sz="2000" spc="-15" dirty="0">
                <a:solidFill>
                  <a:srgbClr val="123653"/>
                </a:solidFill>
                <a:latin typeface="Open Sans"/>
                <a:cs typeface="Open Sans"/>
              </a:rPr>
              <a:t> </a:t>
            </a:r>
            <a:r>
              <a:rPr sz="2000" spc="-5" dirty="0">
                <a:solidFill>
                  <a:srgbClr val="123653"/>
                </a:solidFill>
                <a:latin typeface="Open Sans"/>
                <a:cs typeface="Open Sans"/>
              </a:rPr>
              <a:t>step.</a:t>
            </a:r>
            <a:endParaRPr sz="2000">
              <a:latin typeface="Open Sans"/>
              <a:cs typeface="Open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300" y="2242525"/>
            <a:ext cx="5673090" cy="22555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98755" marR="5080" indent="-186690">
              <a:lnSpc>
                <a:spcPct val="101800"/>
              </a:lnSpc>
              <a:spcBef>
                <a:spcPts val="60"/>
              </a:spcBef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Make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staff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feel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comfortable about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discreetly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raising  the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issue</a:t>
            </a:r>
            <a:endParaRPr sz="18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B1729"/>
              </a:buClr>
              <a:buFont typeface="Faricy New"/>
              <a:buChar char="•"/>
            </a:pPr>
            <a:endParaRPr sz="1600">
              <a:latin typeface="Open Sans"/>
              <a:cs typeface="Open Sans"/>
            </a:endParaRPr>
          </a:p>
          <a:p>
            <a:pPr marL="198755" marR="417195" indent="-186690">
              <a:lnSpc>
                <a:spcPct val="101800"/>
              </a:lnSpc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Formal support requires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a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responsible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provider  of financial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 services</a:t>
            </a:r>
            <a:endParaRPr sz="18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BB1729"/>
              </a:buClr>
              <a:buFont typeface="Faricy New"/>
              <a:buChar char="•"/>
            </a:pPr>
            <a:endParaRPr sz="1600">
              <a:latin typeface="Open Sans"/>
              <a:cs typeface="Open Sans"/>
            </a:endParaRPr>
          </a:p>
          <a:p>
            <a:pPr marL="198755" marR="1076960" indent="-186690">
              <a:lnSpc>
                <a:spcPct val="101800"/>
              </a:lnSpc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A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credit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union is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an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ideal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and</a:t>
            </a:r>
            <a:r>
              <a:rPr sz="1800" spc="-8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trustworthy  financial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organisation</a:t>
            </a:r>
            <a:endParaRPr sz="1800">
              <a:latin typeface="Open Sans"/>
              <a:cs typeface="Ope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91502" y="423506"/>
            <a:ext cx="3500501" cy="6398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91500" y="423505"/>
            <a:ext cx="3500754" cy="6398895"/>
          </a:xfrm>
          <a:custGeom>
            <a:avLst/>
            <a:gdLst/>
            <a:ahLst/>
            <a:cxnLst/>
            <a:rect l="l" t="t" r="r" b="b"/>
            <a:pathLst>
              <a:path w="3500754" h="6398895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6246406"/>
                </a:lnTo>
                <a:lnTo>
                  <a:pt x="7769" y="6294574"/>
                </a:lnTo>
                <a:lnTo>
                  <a:pt x="29405" y="6336409"/>
                </a:lnTo>
                <a:lnTo>
                  <a:pt x="62396" y="6369400"/>
                </a:lnTo>
                <a:lnTo>
                  <a:pt x="104231" y="6391036"/>
                </a:lnTo>
                <a:lnTo>
                  <a:pt x="152400" y="6398806"/>
                </a:lnTo>
                <a:lnTo>
                  <a:pt x="3500502" y="6398806"/>
                </a:lnTo>
              </a:path>
            </a:pathLst>
          </a:custGeom>
          <a:ln w="127000">
            <a:solidFill>
              <a:srgbClr val="1236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43900" y="360005"/>
            <a:ext cx="3348354" cy="127000"/>
          </a:xfrm>
          <a:custGeom>
            <a:avLst/>
            <a:gdLst/>
            <a:ahLst/>
            <a:cxnLst/>
            <a:rect l="l" t="t" r="r" b="b"/>
            <a:pathLst>
              <a:path w="3348354" h="127000">
                <a:moveTo>
                  <a:pt x="0" y="127000"/>
                </a:moveTo>
                <a:lnTo>
                  <a:pt x="3348102" y="127000"/>
                </a:lnTo>
                <a:lnTo>
                  <a:pt x="3348102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123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45068" y="7048679"/>
            <a:ext cx="3442970" cy="29083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115"/>
              </a:spcBef>
            </a:pP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This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presentation has been produced in </a:t>
            </a: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association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with the Stop </a:t>
            </a: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Loan 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Sharks initiative, for </a:t>
            </a: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more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information visit</a:t>
            </a:r>
            <a:r>
              <a:rPr sz="800" spc="-10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3C3C3B"/>
                </a:solidFill>
                <a:latin typeface="Open Sans"/>
                <a:cs typeface="Open Sans"/>
                <a:hlinkClick r:id="rId3"/>
              </a:rPr>
              <a:t>www.stoploansharks.co.uk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pc="5" dirty="0"/>
              <a:t>YOUR</a:t>
            </a:r>
            <a:r>
              <a:rPr spc="-50" dirty="0"/>
              <a:t> </a:t>
            </a:r>
            <a:r>
              <a:rPr spc="10" dirty="0"/>
              <a:t>LOGO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7FE55879-2DB7-4581-8284-EAE304904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247" y="5708087"/>
            <a:ext cx="1220380" cy="16314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300" y="599926"/>
            <a:ext cx="5957570" cy="146939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398145">
              <a:lnSpc>
                <a:spcPts val="4200"/>
              </a:lnSpc>
              <a:spcBef>
                <a:spcPts val="340"/>
              </a:spcBef>
            </a:pPr>
            <a:r>
              <a:rPr sz="3600" spc="-5" dirty="0">
                <a:solidFill>
                  <a:srgbClr val="BB1729"/>
                </a:solidFill>
              </a:rPr>
              <a:t>How can we, as </a:t>
            </a:r>
            <a:r>
              <a:rPr sz="3600" dirty="0">
                <a:solidFill>
                  <a:srgbClr val="BB1729"/>
                </a:solidFill>
              </a:rPr>
              <a:t>a </a:t>
            </a:r>
            <a:r>
              <a:rPr sz="3600" spc="-5" dirty="0">
                <a:solidFill>
                  <a:srgbClr val="BB1729"/>
                </a:solidFill>
              </a:rPr>
              <a:t>credit  </a:t>
            </a:r>
            <a:r>
              <a:rPr sz="3600" dirty="0">
                <a:solidFill>
                  <a:srgbClr val="BB1729"/>
                </a:solidFill>
              </a:rPr>
              <a:t>union, help</a:t>
            </a:r>
            <a:r>
              <a:rPr sz="3600" spc="-15" dirty="0">
                <a:solidFill>
                  <a:srgbClr val="BB1729"/>
                </a:solidFill>
              </a:rPr>
              <a:t> </a:t>
            </a:r>
            <a:r>
              <a:rPr sz="3600" dirty="0">
                <a:solidFill>
                  <a:srgbClr val="BB1729"/>
                </a:solidFill>
              </a:rPr>
              <a:t>you?</a:t>
            </a:r>
            <a:endParaRPr sz="3600"/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2000" spc="-5" dirty="0">
                <a:solidFill>
                  <a:srgbClr val="123653"/>
                </a:solidFill>
                <a:latin typeface="Open Sans"/>
                <a:cs typeface="Open Sans"/>
              </a:rPr>
              <a:t>There </a:t>
            </a:r>
            <a:r>
              <a:rPr sz="2000" dirty="0">
                <a:solidFill>
                  <a:srgbClr val="123653"/>
                </a:solidFill>
                <a:latin typeface="Open Sans"/>
                <a:cs typeface="Open Sans"/>
              </a:rPr>
              <a:t>are many </a:t>
            </a:r>
            <a:r>
              <a:rPr sz="2000" spc="-5" dirty="0">
                <a:solidFill>
                  <a:srgbClr val="123653"/>
                </a:solidFill>
                <a:latin typeface="Open Sans"/>
                <a:cs typeface="Open Sans"/>
              </a:rPr>
              <a:t>benefits to </a:t>
            </a:r>
            <a:r>
              <a:rPr sz="2000" dirty="0">
                <a:solidFill>
                  <a:srgbClr val="123653"/>
                </a:solidFill>
                <a:latin typeface="Open Sans"/>
                <a:cs typeface="Open Sans"/>
              </a:rPr>
              <a:t>partnering with</a:t>
            </a:r>
            <a:r>
              <a:rPr sz="2000" spc="-35" dirty="0">
                <a:solidFill>
                  <a:srgbClr val="123653"/>
                </a:solidFill>
                <a:latin typeface="Open Sans"/>
                <a:cs typeface="Open Sans"/>
              </a:rPr>
              <a:t> </a:t>
            </a:r>
            <a:r>
              <a:rPr sz="2000" spc="-5" dirty="0">
                <a:solidFill>
                  <a:srgbClr val="123653"/>
                </a:solidFill>
                <a:latin typeface="Open Sans"/>
                <a:cs typeface="Open Sans"/>
              </a:rPr>
              <a:t>us.</a:t>
            </a:r>
            <a:endParaRPr sz="2000">
              <a:latin typeface="Open Sans"/>
              <a:cs typeface="Open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300" y="2445725"/>
            <a:ext cx="6416675" cy="2814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755" indent="-186690">
              <a:lnSpc>
                <a:spcPct val="100000"/>
              </a:lnSpc>
              <a:spcBef>
                <a:spcPts val="100"/>
              </a:spcBef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You can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offer our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services to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your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staff as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a free</a:t>
            </a:r>
            <a:r>
              <a:rPr sz="1800" spc="-2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benefit</a:t>
            </a:r>
            <a:endParaRPr sz="18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BB1729"/>
              </a:buClr>
              <a:buFont typeface="Faricy New"/>
              <a:buChar char="•"/>
            </a:pPr>
            <a:endParaRPr sz="1600">
              <a:latin typeface="Open Sans"/>
              <a:cs typeface="Open Sans"/>
            </a:endParaRPr>
          </a:p>
          <a:p>
            <a:pPr marL="198755" indent="-186690">
              <a:lnSpc>
                <a:spcPct val="100000"/>
              </a:lnSpc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We handle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most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of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the</a:t>
            </a:r>
            <a:r>
              <a:rPr sz="18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admin</a:t>
            </a:r>
            <a:endParaRPr sz="18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B1729"/>
              </a:buClr>
              <a:buFont typeface="Faricy New"/>
              <a:buChar char="•"/>
            </a:pPr>
            <a:endParaRPr sz="1600">
              <a:latin typeface="Open Sans"/>
              <a:cs typeface="Open Sans"/>
            </a:endParaRPr>
          </a:p>
          <a:p>
            <a:pPr marL="198755" marR="475615" indent="-186690">
              <a:lnSpc>
                <a:spcPct val="101800"/>
              </a:lnSpc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Staff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can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join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the credit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union directly, putting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them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in 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control</a:t>
            </a:r>
            <a:endParaRPr sz="18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BB1729"/>
              </a:buClr>
              <a:buFont typeface="Faricy New"/>
              <a:buChar char="•"/>
            </a:pPr>
            <a:endParaRPr sz="1600">
              <a:latin typeface="Open Sans"/>
              <a:cs typeface="Open Sans"/>
            </a:endParaRPr>
          </a:p>
          <a:p>
            <a:pPr marL="198755" indent="-186690">
              <a:lnSpc>
                <a:spcPct val="100000"/>
              </a:lnSpc>
              <a:spcBef>
                <a:spcPts val="5"/>
              </a:spcBef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Our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savings scheme encourages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better financial</a:t>
            </a:r>
            <a:r>
              <a:rPr sz="1800" spc="-5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planning</a:t>
            </a:r>
            <a:endParaRPr sz="18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BB1729"/>
              </a:buClr>
              <a:buFont typeface="Faricy New"/>
              <a:buChar char="•"/>
            </a:pPr>
            <a:endParaRPr sz="1600">
              <a:latin typeface="Open Sans"/>
              <a:cs typeface="Open Sans"/>
            </a:endParaRPr>
          </a:p>
          <a:p>
            <a:pPr marL="198755" indent="-186690">
              <a:lnSpc>
                <a:spcPct val="100000"/>
              </a:lnSpc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Payroll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loans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allow members to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borrow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safely at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a fair</a:t>
            </a:r>
            <a:r>
              <a:rPr sz="1800" spc="-6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APR</a:t>
            </a:r>
            <a:endParaRPr sz="1800">
              <a:latin typeface="Open Sans"/>
              <a:cs typeface="Ope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91502" y="423506"/>
            <a:ext cx="3500501" cy="6398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91500" y="423505"/>
            <a:ext cx="3500754" cy="6398895"/>
          </a:xfrm>
          <a:custGeom>
            <a:avLst/>
            <a:gdLst/>
            <a:ahLst/>
            <a:cxnLst/>
            <a:rect l="l" t="t" r="r" b="b"/>
            <a:pathLst>
              <a:path w="3500754" h="6398895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6246406"/>
                </a:lnTo>
                <a:lnTo>
                  <a:pt x="7769" y="6294574"/>
                </a:lnTo>
                <a:lnTo>
                  <a:pt x="29405" y="6336409"/>
                </a:lnTo>
                <a:lnTo>
                  <a:pt x="62396" y="6369400"/>
                </a:lnTo>
                <a:lnTo>
                  <a:pt x="104231" y="6391036"/>
                </a:lnTo>
                <a:lnTo>
                  <a:pt x="152400" y="6398806"/>
                </a:lnTo>
                <a:lnTo>
                  <a:pt x="3500502" y="6398806"/>
                </a:lnTo>
              </a:path>
            </a:pathLst>
          </a:custGeom>
          <a:ln w="127000">
            <a:solidFill>
              <a:srgbClr val="1236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43900" y="360005"/>
            <a:ext cx="3348354" cy="127000"/>
          </a:xfrm>
          <a:custGeom>
            <a:avLst/>
            <a:gdLst/>
            <a:ahLst/>
            <a:cxnLst/>
            <a:rect l="l" t="t" r="r" b="b"/>
            <a:pathLst>
              <a:path w="3348354" h="127000">
                <a:moveTo>
                  <a:pt x="0" y="127000"/>
                </a:moveTo>
                <a:lnTo>
                  <a:pt x="3348102" y="127000"/>
                </a:lnTo>
                <a:lnTo>
                  <a:pt x="3348102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123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45068" y="7048679"/>
            <a:ext cx="3442970" cy="29083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115"/>
              </a:spcBef>
            </a:pP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This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presentation has been produced in </a:t>
            </a: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association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with the Stop </a:t>
            </a: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Loan 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Sharks initiative, for </a:t>
            </a: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more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information visit</a:t>
            </a:r>
            <a:r>
              <a:rPr sz="800" spc="-10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3C3C3B"/>
                </a:solidFill>
                <a:latin typeface="Open Sans"/>
                <a:cs typeface="Open Sans"/>
                <a:hlinkClick r:id="rId3"/>
              </a:rPr>
              <a:t>www.stoploansharks.co.uk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pc="5" dirty="0"/>
              <a:t>YOUR</a:t>
            </a:r>
            <a:r>
              <a:rPr spc="-50" dirty="0"/>
              <a:t> </a:t>
            </a:r>
            <a:r>
              <a:rPr spc="10" dirty="0"/>
              <a:t>LOGO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353E1DC2-19A4-4D22-9681-D7B3DF5ADF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247" y="5708087"/>
            <a:ext cx="1220380" cy="16314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300" y="497758"/>
            <a:ext cx="5636260" cy="103822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3600" spc="-5" dirty="0">
                <a:solidFill>
                  <a:srgbClr val="BB1729"/>
                </a:solidFill>
              </a:rPr>
              <a:t>What does it cost</a:t>
            </a:r>
            <a:r>
              <a:rPr sz="3600" spc="-35" dirty="0">
                <a:solidFill>
                  <a:srgbClr val="BB1729"/>
                </a:solidFill>
              </a:rPr>
              <a:t> </a:t>
            </a:r>
            <a:r>
              <a:rPr sz="3600" dirty="0">
                <a:solidFill>
                  <a:srgbClr val="BB1729"/>
                </a:solidFill>
              </a:rPr>
              <a:t>me?</a:t>
            </a:r>
            <a:endParaRPr sz="3600"/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2000" spc="-5" dirty="0">
                <a:solidFill>
                  <a:srgbClr val="123653"/>
                </a:solidFill>
                <a:latin typeface="Open Sans"/>
                <a:cs typeface="Open Sans"/>
              </a:rPr>
              <a:t>This is often the first </a:t>
            </a:r>
            <a:r>
              <a:rPr sz="2000" dirty="0">
                <a:solidFill>
                  <a:srgbClr val="123653"/>
                </a:solidFill>
                <a:latin typeface="Open Sans"/>
                <a:cs typeface="Open Sans"/>
              </a:rPr>
              <a:t>question we are</a:t>
            </a:r>
            <a:r>
              <a:rPr sz="2000" spc="-40" dirty="0">
                <a:solidFill>
                  <a:srgbClr val="123653"/>
                </a:solidFill>
                <a:latin typeface="Open Sans"/>
                <a:cs typeface="Open Sans"/>
              </a:rPr>
              <a:t> </a:t>
            </a:r>
            <a:r>
              <a:rPr sz="2000" dirty="0">
                <a:solidFill>
                  <a:srgbClr val="123653"/>
                </a:solidFill>
                <a:latin typeface="Open Sans"/>
                <a:cs typeface="Open Sans"/>
              </a:rPr>
              <a:t>asked.</a:t>
            </a:r>
            <a:endParaRPr sz="2000">
              <a:latin typeface="Open Sans"/>
              <a:cs typeface="Open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300" y="1912326"/>
            <a:ext cx="5550535" cy="2814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755" indent="-186690">
              <a:lnSpc>
                <a:spcPct val="100000"/>
              </a:lnSpc>
              <a:spcBef>
                <a:spcPts val="100"/>
              </a:spcBef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No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money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is payable by you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to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partner with</a:t>
            </a:r>
            <a:r>
              <a:rPr sz="1800" spc="-5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us</a:t>
            </a:r>
            <a:endParaRPr sz="18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B1729"/>
              </a:buClr>
              <a:buFont typeface="Faricy New"/>
              <a:buChar char="•"/>
            </a:pPr>
            <a:endParaRPr sz="1600">
              <a:latin typeface="Open Sans"/>
              <a:cs typeface="Open Sans"/>
            </a:endParaRPr>
          </a:p>
          <a:p>
            <a:pPr marL="198755" marR="5080" indent="-186690">
              <a:lnSpc>
                <a:spcPct val="101800"/>
              </a:lnSpc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Your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only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cost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is a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small amount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of internal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admin 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on your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part</a:t>
            </a:r>
            <a:endParaRPr sz="18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B1729"/>
              </a:buClr>
              <a:buFont typeface="Faricy New"/>
              <a:buChar char="•"/>
            </a:pPr>
            <a:endParaRPr sz="1600">
              <a:latin typeface="Open Sans"/>
              <a:cs typeface="Open Sans"/>
            </a:endParaRPr>
          </a:p>
          <a:p>
            <a:pPr marL="198755" marR="437515" indent="-186690">
              <a:lnSpc>
                <a:spcPct val="101800"/>
              </a:lnSpc>
              <a:spcBef>
                <a:spcPts val="5"/>
              </a:spcBef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Staff pay into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their savings and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pay back loans 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through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your payroll</a:t>
            </a:r>
            <a:endParaRPr sz="18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B1729"/>
              </a:buClr>
              <a:buFont typeface="Faricy New"/>
              <a:buChar char="•"/>
            </a:pPr>
            <a:endParaRPr sz="1600">
              <a:latin typeface="Open Sans"/>
              <a:cs typeface="Open Sans"/>
            </a:endParaRPr>
          </a:p>
          <a:p>
            <a:pPr marL="198755" marR="427990" indent="-186690">
              <a:lnSpc>
                <a:spcPct val="101800"/>
              </a:lnSpc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Credit unions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are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non-profit organisations</a:t>
            </a:r>
            <a:r>
              <a:rPr sz="1800" spc="-9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run  to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benefit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members</a:t>
            </a:r>
            <a:endParaRPr sz="1800">
              <a:latin typeface="Open Sans"/>
              <a:cs typeface="Ope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91502" y="423506"/>
            <a:ext cx="3500501" cy="6398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91500" y="423505"/>
            <a:ext cx="3500754" cy="6398895"/>
          </a:xfrm>
          <a:custGeom>
            <a:avLst/>
            <a:gdLst/>
            <a:ahLst/>
            <a:cxnLst/>
            <a:rect l="l" t="t" r="r" b="b"/>
            <a:pathLst>
              <a:path w="3500754" h="6398895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6246406"/>
                </a:lnTo>
                <a:lnTo>
                  <a:pt x="7769" y="6294574"/>
                </a:lnTo>
                <a:lnTo>
                  <a:pt x="29405" y="6336409"/>
                </a:lnTo>
                <a:lnTo>
                  <a:pt x="62396" y="6369400"/>
                </a:lnTo>
                <a:lnTo>
                  <a:pt x="104231" y="6391036"/>
                </a:lnTo>
                <a:lnTo>
                  <a:pt x="152400" y="6398806"/>
                </a:lnTo>
                <a:lnTo>
                  <a:pt x="3500502" y="6398806"/>
                </a:lnTo>
              </a:path>
            </a:pathLst>
          </a:custGeom>
          <a:ln w="127000">
            <a:solidFill>
              <a:srgbClr val="1236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43900" y="360005"/>
            <a:ext cx="3348354" cy="127000"/>
          </a:xfrm>
          <a:custGeom>
            <a:avLst/>
            <a:gdLst/>
            <a:ahLst/>
            <a:cxnLst/>
            <a:rect l="l" t="t" r="r" b="b"/>
            <a:pathLst>
              <a:path w="3348354" h="127000">
                <a:moveTo>
                  <a:pt x="0" y="127000"/>
                </a:moveTo>
                <a:lnTo>
                  <a:pt x="3348102" y="127000"/>
                </a:lnTo>
                <a:lnTo>
                  <a:pt x="3348102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123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45068" y="7048679"/>
            <a:ext cx="3442970" cy="29083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115"/>
              </a:spcBef>
            </a:pP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This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presentation has been produced in </a:t>
            </a: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association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with the Stop </a:t>
            </a: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Loan 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Sharks initiative, for </a:t>
            </a: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more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information visit</a:t>
            </a:r>
            <a:r>
              <a:rPr sz="800" spc="-10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3C3C3B"/>
                </a:solidFill>
                <a:latin typeface="Open Sans"/>
                <a:cs typeface="Open Sans"/>
                <a:hlinkClick r:id="rId3"/>
              </a:rPr>
              <a:t>www.stoploansharks.co.uk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pc="5" dirty="0"/>
              <a:t>YOUR</a:t>
            </a:r>
            <a:r>
              <a:rPr spc="-50" dirty="0"/>
              <a:t> </a:t>
            </a:r>
            <a:r>
              <a:rPr spc="10" dirty="0"/>
              <a:t>LOGO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7A091A74-409F-4F48-8CA0-71BE03960D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247" y="5708087"/>
            <a:ext cx="1220380" cy="16314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300" y="497758"/>
            <a:ext cx="6112510" cy="169862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3600" spc="-5" dirty="0">
                <a:solidFill>
                  <a:srgbClr val="BB1729"/>
                </a:solidFill>
              </a:rPr>
              <a:t>What is </a:t>
            </a:r>
            <a:r>
              <a:rPr sz="3600" dirty="0">
                <a:solidFill>
                  <a:srgbClr val="BB1729"/>
                </a:solidFill>
              </a:rPr>
              <a:t>a </a:t>
            </a:r>
            <a:r>
              <a:rPr sz="3600" spc="-5" dirty="0">
                <a:solidFill>
                  <a:srgbClr val="BB1729"/>
                </a:solidFill>
              </a:rPr>
              <a:t>payroll</a:t>
            </a:r>
            <a:r>
              <a:rPr sz="3600" spc="-30" dirty="0">
                <a:solidFill>
                  <a:srgbClr val="BB1729"/>
                </a:solidFill>
              </a:rPr>
              <a:t> </a:t>
            </a:r>
            <a:r>
              <a:rPr sz="3600" spc="-5" dirty="0">
                <a:solidFill>
                  <a:srgbClr val="BB1729"/>
                </a:solidFill>
              </a:rPr>
              <a:t>loan?</a:t>
            </a:r>
            <a:endParaRPr sz="3600"/>
          </a:p>
          <a:p>
            <a:pPr marL="12700" marR="5080">
              <a:lnSpc>
                <a:spcPct val="108300"/>
              </a:lnSpc>
              <a:spcBef>
                <a:spcPts val="245"/>
              </a:spcBef>
            </a:pPr>
            <a:r>
              <a:rPr sz="2000" dirty="0">
                <a:solidFill>
                  <a:srgbClr val="123653"/>
                </a:solidFill>
                <a:latin typeface="Open Sans"/>
                <a:cs typeface="Open Sans"/>
              </a:rPr>
              <a:t>A payroll </a:t>
            </a:r>
            <a:r>
              <a:rPr sz="2000" spc="-5" dirty="0">
                <a:solidFill>
                  <a:srgbClr val="123653"/>
                </a:solidFill>
                <a:latin typeface="Open Sans"/>
                <a:cs typeface="Open Sans"/>
              </a:rPr>
              <a:t>loan is </a:t>
            </a:r>
            <a:r>
              <a:rPr sz="2000" dirty="0">
                <a:solidFill>
                  <a:srgbClr val="123653"/>
                </a:solidFill>
                <a:latin typeface="Open Sans"/>
                <a:cs typeface="Open Sans"/>
              </a:rPr>
              <a:t>a method </a:t>
            </a:r>
            <a:r>
              <a:rPr sz="2000" spc="-5" dirty="0">
                <a:solidFill>
                  <a:srgbClr val="123653"/>
                </a:solidFill>
                <a:latin typeface="Open Sans"/>
                <a:cs typeface="Open Sans"/>
              </a:rPr>
              <a:t>of </a:t>
            </a:r>
            <a:r>
              <a:rPr sz="2000" dirty="0">
                <a:solidFill>
                  <a:srgbClr val="123653"/>
                </a:solidFill>
                <a:latin typeface="Open Sans"/>
                <a:cs typeface="Open Sans"/>
              </a:rPr>
              <a:t>borrowing </a:t>
            </a:r>
            <a:r>
              <a:rPr sz="2000" spc="-5" dirty="0">
                <a:solidFill>
                  <a:srgbClr val="123653"/>
                </a:solidFill>
                <a:latin typeface="Open Sans"/>
                <a:cs typeface="Open Sans"/>
              </a:rPr>
              <a:t>that  </a:t>
            </a:r>
            <a:r>
              <a:rPr sz="2000" dirty="0">
                <a:solidFill>
                  <a:srgbClr val="123653"/>
                </a:solidFill>
                <a:latin typeface="Open Sans"/>
                <a:cs typeface="Open Sans"/>
              </a:rPr>
              <a:t>allows </a:t>
            </a:r>
            <a:r>
              <a:rPr sz="2000" spc="-5" dirty="0">
                <a:solidFill>
                  <a:srgbClr val="123653"/>
                </a:solidFill>
                <a:latin typeface="Open Sans"/>
                <a:cs typeface="Open Sans"/>
              </a:rPr>
              <a:t>the </a:t>
            </a:r>
            <a:r>
              <a:rPr sz="2000" dirty="0">
                <a:solidFill>
                  <a:srgbClr val="123653"/>
                </a:solidFill>
                <a:latin typeface="Open Sans"/>
                <a:cs typeface="Open Sans"/>
              </a:rPr>
              <a:t>borrower </a:t>
            </a:r>
            <a:r>
              <a:rPr sz="2000" spc="-5" dirty="0">
                <a:solidFill>
                  <a:srgbClr val="123653"/>
                </a:solidFill>
                <a:latin typeface="Open Sans"/>
                <a:cs typeface="Open Sans"/>
              </a:rPr>
              <a:t>to repay </a:t>
            </a:r>
            <a:r>
              <a:rPr sz="2000" dirty="0">
                <a:solidFill>
                  <a:srgbClr val="123653"/>
                </a:solidFill>
                <a:latin typeface="Open Sans"/>
                <a:cs typeface="Open Sans"/>
              </a:rPr>
              <a:t>directly </a:t>
            </a:r>
            <a:r>
              <a:rPr sz="2000" spc="-5" dirty="0">
                <a:solidFill>
                  <a:srgbClr val="123653"/>
                </a:solidFill>
                <a:latin typeface="Open Sans"/>
                <a:cs typeface="Open Sans"/>
              </a:rPr>
              <a:t>from their  salary.</a:t>
            </a:r>
            <a:endParaRPr sz="2000">
              <a:latin typeface="Open Sans"/>
              <a:cs typeface="Open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300" y="2572725"/>
            <a:ext cx="5199380" cy="30937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98755" marR="93345" indent="-186690">
              <a:lnSpc>
                <a:spcPct val="101800"/>
              </a:lnSpc>
              <a:spcBef>
                <a:spcPts val="60"/>
              </a:spcBef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Responsible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borrowing period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makes the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loan 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manageable</a:t>
            </a:r>
            <a:endParaRPr sz="18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B1729"/>
              </a:buClr>
              <a:buFont typeface="Faricy New"/>
              <a:buChar char="•"/>
            </a:pPr>
            <a:endParaRPr sz="1600">
              <a:latin typeface="Open Sans"/>
              <a:cs typeface="Open Sans"/>
            </a:endParaRPr>
          </a:p>
          <a:p>
            <a:pPr marL="198755" marR="968375" indent="-186690">
              <a:lnSpc>
                <a:spcPct val="101800"/>
              </a:lnSpc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Safer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than many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forms of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commercial  short-term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lending</a:t>
            </a:r>
            <a:endParaRPr sz="18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BB1729"/>
              </a:buClr>
              <a:buFont typeface="Faricy New"/>
              <a:buChar char="•"/>
            </a:pPr>
            <a:endParaRPr sz="1600">
              <a:latin typeface="Open Sans"/>
              <a:cs typeface="Open Sans"/>
            </a:endParaRPr>
          </a:p>
          <a:p>
            <a:pPr marL="198755" marR="410845" indent="-186690">
              <a:lnSpc>
                <a:spcPct val="101800"/>
              </a:lnSpc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Repaying through salary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deductions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makes 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borrowing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 convenient</a:t>
            </a:r>
            <a:endParaRPr sz="18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B1729"/>
              </a:buClr>
              <a:buFont typeface="Faricy New"/>
              <a:buChar char="•"/>
            </a:pPr>
            <a:endParaRPr sz="1600">
              <a:latin typeface="Open Sans"/>
              <a:cs typeface="Open Sans"/>
            </a:endParaRPr>
          </a:p>
          <a:p>
            <a:pPr marL="198755" marR="5080" indent="-186690">
              <a:lnSpc>
                <a:spcPct val="101800"/>
              </a:lnSpc>
              <a:buClr>
                <a:srgbClr val="BB1729"/>
              </a:buClr>
              <a:buFont typeface="Faricy New"/>
              <a:buChar char="•"/>
              <a:tabLst>
                <a:tab pos="199390" algn="l"/>
              </a:tabLst>
            </a:pP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A form of borrowing 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that encourages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a</a:t>
            </a:r>
            <a:r>
              <a:rPr sz="1800" spc="-8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healthy  financial</a:t>
            </a:r>
            <a:r>
              <a:rPr sz="18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3C3C3B"/>
                </a:solidFill>
                <a:latin typeface="Open Sans"/>
                <a:cs typeface="Open Sans"/>
              </a:rPr>
              <a:t>life</a:t>
            </a:r>
            <a:endParaRPr sz="1800">
              <a:latin typeface="Open Sans"/>
              <a:cs typeface="Ope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91502" y="423506"/>
            <a:ext cx="3500501" cy="6382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91500" y="423505"/>
            <a:ext cx="3500754" cy="6398895"/>
          </a:xfrm>
          <a:custGeom>
            <a:avLst/>
            <a:gdLst/>
            <a:ahLst/>
            <a:cxnLst/>
            <a:rect l="l" t="t" r="r" b="b"/>
            <a:pathLst>
              <a:path w="3500754" h="6398895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6246406"/>
                </a:lnTo>
                <a:lnTo>
                  <a:pt x="7769" y="6294574"/>
                </a:lnTo>
                <a:lnTo>
                  <a:pt x="29405" y="6336409"/>
                </a:lnTo>
                <a:lnTo>
                  <a:pt x="62396" y="6369400"/>
                </a:lnTo>
                <a:lnTo>
                  <a:pt x="104231" y="6391036"/>
                </a:lnTo>
                <a:lnTo>
                  <a:pt x="152400" y="6398806"/>
                </a:lnTo>
                <a:lnTo>
                  <a:pt x="3500502" y="6398806"/>
                </a:lnTo>
              </a:path>
            </a:pathLst>
          </a:custGeom>
          <a:ln w="127000">
            <a:solidFill>
              <a:srgbClr val="1236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43900" y="360005"/>
            <a:ext cx="3348354" cy="127000"/>
          </a:xfrm>
          <a:custGeom>
            <a:avLst/>
            <a:gdLst/>
            <a:ahLst/>
            <a:cxnLst/>
            <a:rect l="l" t="t" r="r" b="b"/>
            <a:pathLst>
              <a:path w="3348354" h="127000">
                <a:moveTo>
                  <a:pt x="0" y="127000"/>
                </a:moveTo>
                <a:lnTo>
                  <a:pt x="3348102" y="127000"/>
                </a:lnTo>
                <a:lnTo>
                  <a:pt x="3348102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123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45068" y="7048679"/>
            <a:ext cx="3442970" cy="29083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115"/>
              </a:spcBef>
            </a:pP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This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presentation has been produced in </a:t>
            </a: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association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with the Stop </a:t>
            </a: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Loan 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Sharks initiative, for </a:t>
            </a: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more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information visit</a:t>
            </a:r>
            <a:r>
              <a:rPr sz="800" spc="-10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3C3C3B"/>
                </a:solidFill>
                <a:latin typeface="Open Sans"/>
                <a:cs typeface="Open Sans"/>
                <a:hlinkClick r:id="rId3"/>
              </a:rPr>
              <a:t>www.stoploansharks.co.uk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pc="5" dirty="0"/>
              <a:t>YOUR</a:t>
            </a:r>
            <a:r>
              <a:rPr spc="-50" dirty="0"/>
              <a:t> </a:t>
            </a:r>
            <a:r>
              <a:rPr spc="10" dirty="0"/>
              <a:t>LOGO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F3E93900-BB6C-4EB1-BADD-D17FEF0C1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247" y="5708087"/>
            <a:ext cx="1220380" cy="16314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Thanks </a:t>
            </a:r>
            <a:r>
              <a:rPr spc="-5" dirty="0"/>
              <a:t>for</a:t>
            </a:r>
            <a:r>
              <a:rPr spc="-95" dirty="0"/>
              <a:t> </a:t>
            </a:r>
            <a:r>
              <a:rPr spc="-5" dirty="0"/>
              <a:t>listening!</a:t>
            </a: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pc="-5" dirty="0"/>
              <a:t>Any</a:t>
            </a:r>
            <a:r>
              <a:rPr spc="-15" dirty="0"/>
              <a:t> </a:t>
            </a:r>
            <a:r>
              <a:rPr spc="-5" dirty="0"/>
              <a:t>questions?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C3C3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669</Words>
  <Application>Microsoft Office PowerPoint</Application>
  <PresentationFormat>Custom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Faricy New</vt:lpstr>
      <vt:lpstr>Open Sans</vt:lpstr>
      <vt:lpstr>OpenSans-Extrabold</vt:lpstr>
      <vt:lpstr>Office Theme</vt:lpstr>
      <vt:lpstr>Empower your  employees and  raise productivity The benefits of partnering with a  credit union.</vt:lpstr>
      <vt:lpstr>We are a credit union As a credit union, we aim to put members in  control of their own finances, promoting sound  money management and helping them access  money responsibly.</vt:lpstr>
      <vt:lpstr>The financial wellbeing of  your employees is vital –  for them and even for you</vt:lpstr>
      <vt:lpstr>Loan sharks in the  workplace If there is lending of significant sums of money  within your staff, you will most likely be  unaware of it.</vt:lpstr>
      <vt:lpstr>How can you address this? Understanding that financial stability may be an  issue for your workforce is the first step.</vt:lpstr>
      <vt:lpstr>How can we, as a credit  union, help you? There are many benefits to partnering with us.</vt:lpstr>
      <vt:lpstr>What does it cost me? This is often the first question we are asked.</vt:lpstr>
      <vt:lpstr>What is a payroll loan? A payroll loan is a method of borrowing that  allows the borrower to repay directly from their  salary.</vt:lpstr>
      <vt:lpstr>Thanks for listening!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Empower your  employees and  raise productivity The benefits of partnering with a  credit union.</dc:title>
  <dc:creator>Aland, Sophie</dc:creator>
  <cp:lastModifiedBy>Aland, Sophie</cp:lastModifiedBy>
  <cp:revision>2</cp:revision>
  <dcterms:created xsi:type="dcterms:W3CDTF">2020-03-09T11:10:19Z</dcterms:created>
  <dcterms:modified xsi:type="dcterms:W3CDTF">2022-03-29T11:32:37Z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2020-03-09T00:00:00Z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2020-03-09T00:00:00Z</vt:filetime>
  </property>
</Properties>
</file>